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0" r:id="rId2"/>
    <p:sldId id="282" r:id="rId3"/>
    <p:sldId id="267" r:id="rId4"/>
    <p:sldId id="281" r:id="rId5"/>
    <p:sldId id="274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6828" autoAdjust="0"/>
  </p:normalViewPr>
  <p:slideViewPr>
    <p:cSldViewPr snapToGrid="0" showGuides="1">
      <p:cViewPr varScale="1">
        <p:scale>
          <a:sx n="88" d="100"/>
          <a:sy n="88" d="100"/>
        </p:scale>
        <p:origin x="10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CDE14-7455-40ED-9CA5-7C24DFA6734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0DD3-B4FE-4A70-8A70-93F7B71B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B0DD3-B4FE-4A70-8A70-93F7B71B1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B0DD3-B4FE-4A70-8A70-93F7B71B1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4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B0DD3-B4FE-4A70-8A70-93F7B71B16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B0DD3-B4FE-4A70-8A70-93F7B71B16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B0DD3-B4FE-4A70-8A70-93F7B71B16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B0DD3-B4FE-4A70-8A70-93F7B71B16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B1C8-EB22-4080-BBA2-B61E1BA7C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2DAFF-6FE1-4A1C-8CAA-DD6FCE3E7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D54E7-0309-4C7B-AC2C-7516821C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677FC-0A16-4622-8925-5135724A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76184-CB64-4782-A6AA-0A7A529F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1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0141-B05F-4820-8056-448E9BFF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BF289-6588-4A2C-96BE-E57D0289F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A6F5F-7B53-464E-834A-2E118336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C6C2-D56E-4ED4-8231-70F846D4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EEFE2-1266-48C6-B132-BEE15873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7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C3646-A9BC-43C3-8C14-FE5D206CF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CA947-D757-4CCC-84E4-E39488A46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EA187-1631-4DEC-8983-AAABE016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2D569-8F6B-4B22-8F94-7DDCA8AF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CB969-9B6C-4283-AE03-AC6C3DDA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78F5-7828-4518-89CD-32EAEBDF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F3CFA-AC23-48FD-96DF-9BC30DC12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3F17-22F8-43F8-BE7C-9D1DDDA4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AC0B2-408A-4261-83CD-01C9C6D1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2039A-9B5E-49A8-919A-73496E85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437B-1D14-4295-8701-EE6406F9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46DA5-6A22-4B73-96CD-844AC5CB1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05DD-9335-4B9F-82A2-FE7E7CEC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C2F0-6FD1-45DA-B368-2623D719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15AF9-32BC-491B-80A2-CAE57D09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B9F-4F22-47B8-8BCA-2FB5F8EA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ECF6-6395-488F-8494-8CECA8D40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23DE3-BFEA-4A37-BD5D-11E86155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2B88B-9107-4803-BA4B-14A0353F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38978-7267-4FA3-A394-01E9AF8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0D9FA-C24E-4A0B-92C2-D0B62667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E382-5D44-490F-AD8E-19EFE709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1BCBB-6186-4F92-8A9E-B7057041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6F7DC-0F93-4DDA-997D-230CEC627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70811-1F94-4EED-A780-916ECF447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C8643-D10D-4240-96BC-5CFBB7700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A7433-2A61-418C-8828-71BD077A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82795-FC73-4386-B571-05E9F166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D8AD3-9DD1-47FC-B2B8-17D4941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50E7-66A0-48B0-8670-57FDEF18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18D89-9C14-441A-899D-294DC883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31735-E10C-4CA6-829F-D3B1AEBC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B66EB-15F4-4541-96DC-9ADD5C41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E827C-5FB7-4E2A-8389-9EC4C379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EC7A5-D2EE-4675-AAF8-9AFE591E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E6989-E1B2-4FB9-8E97-E9B63EA2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4673-1D0A-4805-90D7-6CB491E3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E09C-2813-452C-93D0-432294510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91775-1298-4D32-8B03-64DFBB9EE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79D33-21D2-4138-BF21-50D3C49A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5D103-5A25-4052-861C-9A758B1E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4EF10-871F-4745-B2D0-252435B4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8064-E70A-4D57-A1A3-55C57483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CF258-57BA-44CD-AE35-E3FED59EF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1370D-8110-470B-9995-7D0AF2D66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D63E3-6CBF-4086-BA97-B9D8355D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01486-7612-4609-936E-341DA593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F4B81-180E-4E2D-8E04-8E174BE9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C9A6C-8605-4E01-8C93-CF0063DC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309C1-9C37-4115-9958-202C769A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AD5B9-F791-47F9-B767-363162D18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2410-01AE-4C43-8E02-AA3B844C0E6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BCB0B-E5E4-4AD2-94C3-22FBB11E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302FD-C82C-4352-969D-AADE5377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6186-CBDE-4B40-96DA-57F411A7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F1CC-4646-4B03-BE1A-5E8CE500B4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579FA-2BB7-4DE3-BA63-F085FBB41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DR Logo Animation 2016 C">
            <a:hlinkClick r:id="" action="ppaction://media"/>
            <a:extLst>
              <a:ext uri="{FF2B5EF4-FFF2-40B4-BE49-F238E27FC236}">
                <a16:creationId xmlns:a16="http://schemas.microsoft.com/office/drawing/2014/main" id="{30D56CB1-FC00-4468-81C6-4B6FEB5080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df logo.jpg">
            <a:extLst>
              <a:ext uri="{FF2B5EF4-FFF2-40B4-BE49-F238E27FC236}">
                <a16:creationId xmlns:a16="http://schemas.microsoft.com/office/drawing/2014/main" id="{1D925641-7C2C-4848-AA96-04B401D2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828" t="24615" r="8907" b="50000"/>
          <a:stretch>
            <a:fillRect/>
          </a:stretch>
        </p:blipFill>
        <p:spPr bwMode="auto">
          <a:xfrm>
            <a:off x="2972826" y="2524442"/>
            <a:ext cx="6246345" cy="1463040"/>
          </a:xfrm>
          <a:prstGeom prst="rect">
            <a:avLst/>
          </a:prstGeom>
          <a:solidFill>
            <a:srgbClr val="51BCCC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B4713-2784-4ECD-8A8A-00C316D14AB7}"/>
              </a:ext>
            </a:extLst>
          </p:cNvPr>
          <p:cNvSpPr txBox="1"/>
          <p:nvPr/>
        </p:nvSpPr>
        <p:spPr>
          <a:xfrm>
            <a:off x="2885233" y="3408546"/>
            <a:ext cx="755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7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576">
        <p:fade/>
      </p:transition>
    </mc:Choice>
    <mc:Fallback xmlns="">
      <p:transition spd="med" advTm="13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143 -0.2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00FA95-6295-4338-AE32-D550D997EC8E}"/>
              </a:ext>
            </a:extLst>
          </p:cNvPr>
          <p:cNvSpPr txBox="1"/>
          <p:nvPr/>
        </p:nvSpPr>
        <p:spPr>
          <a:xfrm>
            <a:off x="2033266" y="1120158"/>
            <a:ext cx="482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ova" panose="020B0504020202020204" pitchFamily="34" charset="0"/>
              </a:rPr>
              <a:t>Takeaways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97CC0F-5DF7-4910-BFF2-959A3A548CAE}"/>
              </a:ext>
            </a:extLst>
          </p:cNvPr>
          <p:cNvGrpSpPr/>
          <p:nvPr/>
        </p:nvGrpSpPr>
        <p:grpSpPr>
          <a:xfrm>
            <a:off x="548641" y="548640"/>
            <a:ext cx="6766559" cy="1463040"/>
            <a:chOff x="548641" y="548640"/>
            <a:chExt cx="6766559" cy="14630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9607DF-4991-4C20-9AE2-637A008288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641" y="548640"/>
              <a:ext cx="1484625" cy="1463040"/>
              <a:chOff x="376728" y="2826663"/>
              <a:chExt cx="3498504" cy="3447641"/>
            </a:xfrm>
          </p:grpSpPr>
          <p:pic>
            <p:nvPicPr>
              <p:cNvPr id="5" name="Picture 4" descr="pdf logo.jpg">
                <a:extLst>
                  <a:ext uri="{FF2B5EF4-FFF2-40B4-BE49-F238E27FC236}">
                    <a16:creationId xmlns:a16="http://schemas.microsoft.com/office/drawing/2014/main" id="{B97577A1-E117-4BD4-9B0E-7A5FFDBB96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6828" t="24615" r="73144" b="50000"/>
              <a:stretch/>
            </p:blipFill>
            <p:spPr bwMode="auto">
              <a:xfrm>
                <a:off x="376728" y="2826663"/>
                <a:ext cx="3498504" cy="3447641"/>
              </a:xfrm>
              <a:prstGeom prst="rect">
                <a:avLst/>
              </a:prstGeom>
              <a:noFill/>
            </p:spPr>
          </p:pic>
          <p:pic>
            <p:nvPicPr>
              <p:cNvPr id="6" name="Picture 5" descr="pdf logo.jpg">
                <a:extLst>
                  <a:ext uri="{FF2B5EF4-FFF2-40B4-BE49-F238E27FC236}">
                    <a16:creationId xmlns:a16="http://schemas.microsoft.com/office/drawing/2014/main" id="{85807820-205E-4949-A3F8-7A41F9B826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21613" t="24899" r="73815" b="69219"/>
              <a:stretch/>
            </p:blipFill>
            <p:spPr bwMode="auto">
              <a:xfrm>
                <a:off x="1266496" y="3719431"/>
                <a:ext cx="798787" cy="798786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BB0AA24-351F-4291-85FE-4BBA65ECEEB0}"/>
                </a:ext>
              </a:extLst>
            </p:cNvPr>
            <p:cNvSpPr/>
            <p:nvPr/>
          </p:nvSpPr>
          <p:spPr>
            <a:xfrm>
              <a:off x="936141" y="941034"/>
              <a:ext cx="320040" cy="320040"/>
            </a:xfrm>
            <a:prstGeom prst="roundRect">
              <a:avLst>
                <a:gd name="adj" fmla="val 15991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BC6F3B-DF21-4169-8B3C-558678B4EB1C}"/>
                </a:ext>
              </a:extLst>
            </p:cNvPr>
            <p:cNvSpPr/>
            <p:nvPr/>
          </p:nvSpPr>
          <p:spPr>
            <a:xfrm>
              <a:off x="2103120" y="1097280"/>
              <a:ext cx="5212080" cy="182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0E473E4-CDDB-4B2B-88D6-A88CE6A7D751}"/>
              </a:ext>
            </a:extLst>
          </p:cNvPr>
          <p:cNvSpPr txBox="1"/>
          <p:nvPr/>
        </p:nvSpPr>
        <p:spPr>
          <a:xfrm>
            <a:off x="1978517" y="430982"/>
            <a:ext cx="577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478AD-2418-44BD-804C-3291B707ACD1}"/>
              </a:ext>
            </a:extLst>
          </p:cNvPr>
          <p:cNvSpPr/>
          <p:nvPr/>
        </p:nvSpPr>
        <p:spPr>
          <a:xfrm>
            <a:off x="890939" y="9036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ebdings" panose="05030102010509060703" pitchFamily="18" charset="2"/>
              </a:rPr>
              <a:t>x</a:t>
            </a:r>
            <a:endParaRPr lang="en-US" sz="9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FE379F-1BE4-45F7-9B6E-F92FFD0F28FB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" y="155448"/>
            <a:ext cx="1645920" cy="1669606"/>
            <a:chOff x="2801554" y="2364608"/>
            <a:chExt cx="1996607" cy="187931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3C7511B-F641-4126-8835-A0ACC23B63D0}"/>
                </a:ext>
              </a:extLst>
            </p:cNvPr>
            <p:cNvSpPr/>
            <p:nvPr/>
          </p:nvSpPr>
          <p:spPr>
            <a:xfrm>
              <a:off x="2801554" y="2391269"/>
              <a:ext cx="1996607" cy="1852654"/>
            </a:xfrm>
            <a:prstGeom prst="roundRect">
              <a:avLst>
                <a:gd name="adj" fmla="val 15991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E36806-FEB8-480B-9972-25C6633D611B}"/>
                </a:ext>
              </a:extLst>
            </p:cNvPr>
            <p:cNvSpPr/>
            <p:nvPr/>
          </p:nvSpPr>
          <p:spPr>
            <a:xfrm>
              <a:off x="2959290" y="2364608"/>
              <a:ext cx="1717423" cy="1766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latin typeface="Webdings" panose="05030102010509060703" pitchFamily="18" charset="2"/>
                </a:rPr>
                <a:t>x</a:t>
              </a:r>
              <a:endParaRPr lang="en-US" sz="115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4C599A-EF45-4764-90A3-EF065017961C}"/>
              </a:ext>
            </a:extLst>
          </p:cNvPr>
          <p:cNvGrpSpPr/>
          <p:nvPr/>
        </p:nvGrpSpPr>
        <p:grpSpPr>
          <a:xfrm>
            <a:off x="1213029" y="2520563"/>
            <a:ext cx="9818077" cy="1439677"/>
            <a:chOff x="0" y="235578"/>
            <a:chExt cx="8229600" cy="207046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2D4E09F-F21C-4E0B-AABF-0166E27BF2BD}"/>
                </a:ext>
              </a:extLst>
            </p:cNvPr>
            <p:cNvSpPr/>
            <p:nvPr/>
          </p:nvSpPr>
          <p:spPr>
            <a:xfrm>
              <a:off x="0" y="235578"/>
              <a:ext cx="8229600" cy="2070461"/>
            </a:xfrm>
            <a:prstGeom prst="roundRect">
              <a:avLst/>
            </a:prstGeom>
            <a:solidFill>
              <a:srgbClr val="33339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08E8BEE6-C8FC-4F98-860A-9ACA98943F03}"/>
                </a:ext>
              </a:extLst>
            </p:cNvPr>
            <p:cNvSpPr txBox="1"/>
            <p:nvPr/>
          </p:nvSpPr>
          <p:spPr>
            <a:xfrm>
              <a:off x="101072" y="336650"/>
              <a:ext cx="8027456" cy="18683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marR="0" lvl="0" indent="0" algn="l" defTabSz="1733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is the problem with using current methods?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B945DB-6B5C-4E92-82FF-13B53013A75E}"/>
              </a:ext>
            </a:extLst>
          </p:cNvPr>
          <p:cNvGrpSpPr/>
          <p:nvPr/>
        </p:nvGrpSpPr>
        <p:grpSpPr>
          <a:xfrm>
            <a:off x="1183721" y="4173519"/>
            <a:ext cx="9864969" cy="1422091"/>
            <a:chOff x="-125404" y="2770052"/>
            <a:chExt cx="8253932" cy="20704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A74136C-B442-40D3-8B89-AF188E6FE1B6}"/>
                </a:ext>
              </a:extLst>
            </p:cNvPr>
            <p:cNvSpPr/>
            <p:nvPr/>
          </p:nvSpPr>
          <p:spPr>
            <a:xfrm>
              <a:off x="-125404" y="2770052"/>
              <a:ext cx="8229600" cy="2070461"/>
            </a:xfrm>
            <a:prstGeom prst="roundRect">
              <a:avLst/>
            </a:prstGeom>
            <a:solidFill>
              <a:srgbClr val="33339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D0534C34-0893-4827-AA6B-4980E9F54C1A}"/>
                </a:ext>
              </a:extLst>
            </p:cNvPr>
            <p:cNvSpPr txBox="1"/>
            <p:nvPr/>
          </p:nvSpPr>
          <p:spPr>
            <a:xfrm>
              <a:off x="101072" y="3242574"/>
              <a:ext cx="8027456" cy="11451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marR="0" lvl="0" indent="0" algn="l" defTabSz="1733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Why are people not using quantitative methods?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9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F00FA95-6295-4338-AE32-D550D997EC8E}"/>
              </a:ext>
            </a:extLst>
          </p:cNvPr>
          <p:cNvSpPr txBox="1"/>
          <p:nvPr/>
        </p:nvSpPr>
        <p:spPr>
          <a:xfrm>
            <a:off x="2033266" y="1120158"/>
            <a:ext cx="6740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ova" panose="020B0504020202020204" pitchFamily="34" charset="0"/>
              </a:rPr>
              <a:t>Do “Scores” and “Scales” Work?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97CC0F-5DF7-4910-BFF2-959A3A548CAE}"/>
              </a:ext>
            </a:extLst>
          </p:cNvPr>
          <p:cNvGrpSpPr/>
          <p:nvPr/>
        </p:nvGrpSpPr>
        <p:grpSpPr>
          <a:xfrm>
            <a:off x="548641" y="548640"/>
            <a:ext cx="6766559" cy="1463040"/>
            <a:chOff x="548641" y="548640"/>
            <a:chExt cx="6766559" cy="14630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9607DF-4991-4C20-9AE2-637A008288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641" y="548640"/>
              <a:ext cx="1484625" cy="1463040"/>
              <a:chOff x="376728" y="2826663"/>
              <a:chExt cx="3498504" cy="3447641"/>
            </a:xfrm>
          </p:grpSpPr>
          <p:pic>
            <p:nvPicPr>
              <p:cNvPr id="5" name="Picture 4" descr="pdf logo.jpg">
                <a:extLst>
                  <a:ext uri="{FF2B5EF4-FFF2-40B4-BE49-F238E27FC236}">
                    <a16:creationId xmlns:a16="http://schemas.microsoft.com/office/drawing/2014/main" id="{B97577A1-E117-4BD4-9B0E-7A5FFDBB96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828" t="24615" r="73144" b="50000"/>
              <a:stretch/>
            </p:blipFill>
            <p:spPr bwMode="auto">
              <a:xfrm>
                <a:off x="376728" y="2826663"/>
                <a:ext cx="3498504" cy="3447641"/>
              </a:xfrm>
              <a:prstGeom prst="rect">
                <a:avLst/>
              </a:prstGeom>
              <a:noFill/>
            </p:spPr>
          </p:pic>
          <p:pic>
            <p:nvPicPr>
              <p:cNvPr id="6" name="Picture 5" descr="pdf logo.jpg">
                <a:extLst>
                  <a:ext uri="{FF2B5EF4-FFF2-40B4-BE49-F238E27FC236}">
                    <a16:creationId xmlns:a16="http://schemas.microsoft.com/office/drawing/2014/main" id="{85807820-205E-4949-A3F8-7A41F9B826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1613" t="24899" r="73815" b="69219"/>
              <a:stretch/>
            </p:blipFill>
            <p:spPr bwMode="auto">
              <a:xfrm>
                <a:off x="1266496" y="3719431"/>
                <a:ext cx="798787" cy="798786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BB0AA24-351F-4291-85FE-4BBA65ECEEB0}"/>
                </a:ext>
              </a:extLst>
            </p:cNvPr>
            <p:cNvSpPr/>
            <p:nvPr/>
          </p:nvSpPr>
          <p:spPr>
            <a:xfrm>
              <a:off x="936141" y="941034"/>
              <a:ext cx="320040" cy="320040"/>
            </a:xfrm>
            <a:prstGeom prst="roundRect">
              <a:avLst>
                <a:gd name="adj" fmla="val 15991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BC6F3B-DF21-4169-8B3C-558678B4EB1C}"/>
                </a:ext>
              </a:extLst>
            </p:cNvPr>
            <p:cNvSpPr/>
            <p:nvPr/>
          </p:nvSpPr>
          <p:spPr>
            <a:xfrm>
              <a:off x="2103120" y="1097280"/>
              <a:ext cx="5212080" cy="182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0E473E4-CDDB-4B2B-88D6-A88CE6A7D751}"/>
              </a:ext>
            </a:extLst>
          </p:cNvPr>
          <p:cNvSpPr txBox="1"/>
          <p:nvPr/>
        </p:nvSpPr>
        <p:spPr>
          <a:xfrm>
            <a:off x="1978517" y="430982"/>
            <a:ext cx="577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478AD-2418-44BD-804C-3291B707ACD1}"/>
              </a:ext>
            </a:extLst>
          </p:cNvPr>
          <p:cNvSpPr/>
          <p:nvPr/>
        </p:nvSpPr>
        <p:spPr>
          <a:xfrm>
            <a:off x="890939" y="9036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ebdings" panose="05030102010509060703" pitchFamily="18" charset="2"/>
              </a:rPr>
              <a:t>x</a:t>
            </a:r>
            <a:endParaRPr lang="en-US" sz="9600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5F9549-3188-43E1-8FAC-4E1EC69DB6D4}"/>
              </a:ext>
            </a:extLst>
          </p:cNvPr>
          <p:cNvSpPr/>
          <p:nvPr/>
        </p:nvSpPr>
        <p:spPr>
          <a:xfrm>
            <a:off x="1868798" y="2825880"/>
            <a:ext cx="8995718" cy="231160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39ABFF-7941-4B3D-A594-0D32CA3BE79C}"/>
              </a:ext>
            </a:extLst>
          </p:cNvPr>
          <p:cNvSpPr txBox="1">
            <a:spLocks/>
          </p:cNvSpPr>
          <p:nvPr/>
        </p:nvSpPr>
        <p:spPr>
          <a:xfrm>
            <a:off x="1973179" y="2898072"/>
            <a:ext cx="8734925" cy="213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David Budescu and Dick Heuer (separately) Researched the “illusion of communication” regarding interpretations of verbal labels for probabilities</a:t>
            </a:r>
          </a:p>
        </p:txBody>
      </p:sp>
      <p:pic>
        <p:nvPicPr>
          <p:cNvPr id="18" name="Picture 2" descr="Dr. David Budescu">
            <a:extLst>
              <a:ext uri="{FF2B5EF4-FFF2-40B4-BE49-F238E27FC236}">
                <a16:creationId xmlns:a16="http://schemas.microsoft.com/office/drawing/2014/main" id="{DEDE3F59-2DA5-441F-A897-356EC6605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0"/>
          <a:stretch/>
        </p:blipFill>
        <p:spPr bwMode="auto">
          <a:xfrm>
            <a:off x="589852" y="2844282"/>
            <a:ext cx="1263011" cy="11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Dick Heuer Intelligence Analysis">
            <a:extLst>
              <a:ext uri="{FF2B5EF4-FFF2-40B4-BE49-F238E27FC236}">
                <a16:creationId xmlns:a16="http://schemas.microsoft.com/office/drawing/2014/main" id="{6723AFB3-7FA9-48AE-ABF9-26F5B4ED4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 bwMode="auto">
          <a:xfrm>
            <a:off x="589547" y="3970632"/>
            <a:ext cx="1258066" cy="11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&quot;Craig R. Fox&quot; partition dependence">
            <a:extLst>
              <a:ext uri="{FF2B5EF4-FFF2-40B4-BE49-F238E27FC236}">
                <a16:creationId xmlns:a16="http://schemas.microsoft.com/office/drawing/2014/main" id="{F254C5FC-9191-4B37-B00E-1B1D0975A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 bwMode="auto">
          <a:xfrm>
            <a:off x="585809" y="5117308"/>
            <a:ext cx="1267054" cy="13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5B54AA2-1592-41EB-9016-BC751CBA0430}"/>
              </a:ext>
            </a:extLst>
          </p:cNvPr>
          <p:cNvSpPr/>
          <p:nvPr/>
        </p:nvSpPr>
        <p:spPr>
          <a:xfrm>
            <a:off x="537882" y="2164206"/>
            <a:ext cx="10919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Researchers uncovered several unintended consequences of simple ordinal scales and using words for probabilities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E9D65D-9BEF-4D0C-AA3E-AE8585B4AE2E}"/>
              </a:ext>
            </a:extLst>
          </p:cNvPr>
          <p:cNvSpPr/>
          <p:nvPr/>
        </p:nvSpPr>
        <p:spPr>
          <a:xfrm>
            <a:off x="1892860" y="5132739"/>
            <a:ext cx="8971655" cy="1292124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A8C871E-08A3-4ABD-8EDA-2E57BD88DA4F}"/>
              </a:ext>
            </a:extLst>
          </p:cNvPr>
          <p:cNvSpPr txBox="1">
            <a:spLocks/>
          </p:cNvSpPr>
          <p:nvPr/>
        </p:nvSpPr>
        <p:spPr>
          <a:xfrm>
            <a:off x="1985211" y="5195206"/>
            <a:ext cx="8843210" cy="1097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Craig R. Fox showed how arbitrary features of how scales are partitioned effects responses.  </a:t>
            </a: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Example: </a:t>
            </a: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If “1” on a 5-point impact scale means “less than $1 million loss”, the share of that response is affected by the partition of </a:t>
            </a:r>
            <a:r>
              <a:rPr lang="en-US" sz="1600" i="1" kern="0" dirty="0">
                <a:solidFill>
                  <a:srgbClr val="000000"/>
                </a:solidFill>
                <a:latin typeface="Arial"/>
              </a:rPr>
              <a:t>other 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choices.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30CBF9-E7C2-482F-8146-88396B68E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243" y="3658100"/>
            <a:ext cx="4695825" cy="10963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80FCC1-7400-47B0-81D0-1B3EBD9B8848}"/>
              </a:ext>
            </a:extLst>
          </p:cNvPr>
          <p:cNvSpPr txBox="1"/>
          <p:nvPr/>
        </p:nvSpPr>
        <p:spPr>
          <a:xfrm>
            <a:off x="5229357" y="4711199"/>
            <a:ext cx="3339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/>
              </a:rPr>
              <a:t>10%  20%  30%  40%  50%  60%  70%  80%  90%</a:t>
            </a:r>
          </a:p>
        </p:txBody>
      </p:sp>
    </p:spTree>
    <p:extLst>
      <p:ext uri="{BB962C8B-B14F-4D97-AF65-F5344CB8AC3E}">
        <p14:creationId xmlns:p14="http://schemas.microsoft.com/office/powerpoint/2010/main" val="16110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3" grpId="0" animBg="1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187870-760F-4AAE-9B7D-B2AD62E90F07}"/>
              </a:ext>
            </a:extLst>
          </p:cNvPr>
          <p:cNvSpPr/>
          <p:nvPr/>
        </p:nvSpPr>
        <p:spPr>
          <a:xfrm>
            <a:off x="7802509" y="5964133"/>
            <a:ext cx="1905000" cy="304800"/>
          </a:xfrm>
          <a:prstGeom prst="rect">
            <a:avLst/>
          </a:prstGeom>
          <a:solidFill>
            <a:srgbClr val="33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Paul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Meehl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D84B382F-0690-43C7-A71E-8A7272719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569" y="2410332"/>
            <a:ext cx="5366084" cy="982579"/>
          </a:xfrm>
          <a:prstGeom prst="wedgeRoundRectCallout">
            <a:avLst>
              <a:gd name="adj1" fmla="val -5590"/>
              <a:gd name="adj2" fmla="val 68503"/>
              <a:gd name="adj3" fmla="val 16667"/>
            </a:avLst>
          </a:prstGeom>
          <a:solidFill>
            <a:srgbClr val="FFFFFF"/>
          </a:solidFill>
          <a:ln w="12700">
            <a:solidFill>
              <a:srgbClr val="336699"/>
            </a:solidFill>
            <a:miter lim="800000"/>
            <a:headEnd/>
            <a:tailEnd/>
          </a:ln>
          <a:effectLst>
            <a:outerShdw dist="107763" dir="2700000" algn="ctr" rotWithShape="0">
              <a:srgbClr val="C1CEFF"/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</a:rPr>
              <a:t>“When you can hardly come up with a half dozen studies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</a:rPr>
              <a:t>showing even a weak tendency in favor of the clinician,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</a:rPr>
              <a:t>it is time to draw a practical conclusion.”</a:t>
            </a:r>
            <a:endParaRPr lang="en-US" sz="1600" kern="0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17" name="Picture 4" descr="Image result for Paul Meehl">
            <a:extLst>
              <a:ext uri="{FF2B5EF4-FFF2-40B4-BE49-F238E27FC236}">
                <a16:creationId xmlns:a16="http://schemas.microsoft.com/office/drawing/2014/main" id="{D2469F95-F2E9-4322-8B2A-BCF35663E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/>
          <a:stretch/>
        </p:blipFill>
        <p:spPr bwMode="auto">
          <a:xfrm>
            <a:off x="7820526" y="3645575"/>
            <a:ext cx="1844903" cy="21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9CCF72-D21F-45FB-B7C6-BE56DDF546E3}"/>
              </a:ext>
            </a:extLst>
          </p:cNvPr>
          <p:cNvSpPr/>
          <p:nvPr/>
        </p:nvSpPr>
        <p:spPr>
          <a:xfrm>
            <a:off x="2111800" y="5970100"/>
            <a:ext cx="1905000" cy="304800"/>
          </a:xfrm>
          <a:prstGeom prst="rect">
            <a:avLst/>
          </a:prstGeom>
          <a:solidFill>
            <a:srgbClr val="33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Philip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Tetlock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" descr="Image result for philip tetlock">
            <a:extLst>
              <a:ext uri="{FF2B5EF4-FFF2-40B4-BE49-F238E27FC236}">
                <a16:creationId xmlns:a16="http://schemas.microsoft.com/office/drawing/2014/main" id="{215FF823-70EA-45B7-BF1A-71E5B29D0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7491"/>
          <a:stretch/>
        </p:blipFill>
        <p:spPr bwMode="auto">
          <a:xfrm>
            <a:off x="2073699" y="3693702"/>
            <a:ext cx="1981200" cy="21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6">
            <a:extLst>
              <a:ext uri="{FF2B5EF4-FFF2-40B4-BE49-F238E27FC236}">
                <a16:creationId xmlns:a16="http://schemas.microsoft.com/office/drawing/2014/main" id="{4C5C12BB-96FE-4AB6-9E62-46E2A4FC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10" y="2452492"/>
            <a:ext cx="5081080" cy="976515"/>
          </a:xfrm>
          <a:prstGeom prst="wedgeRoundRectCallout">
            <a:avLst>
              <a:gd name="adj1" fmla="val -7345"/>
              <a:gd name="adj2" fmla="val 69110"/>
              <a:gd name="adj3" fmla="val 16667"/>
            </a:avLst>
          </a:prstGeom>
          <a:solidFill>
            <a:srgbClr val="FFFFFF"/>
          </a:solidFill>
          <a:ln w="12700">
            <a:solidFill>
              <a:srgbClr val="336699"/>
            </a:solidFill>
            <a:miter lim="800000"/>
            <a:headEnd/>
            <a:tailEnd/>
          </a:ln>
          <a:effectLst>
            <a:outerShdw dist="107763" dir="2700000" algn="ctr" rotWithShape="0">
              <a:srgbClr val="C1CEFF"/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</a:rPr>
              <a:t>“It is impossible to find any domain in which humans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</a:rPr>
              <a:t>clearly outperformed crude extrapolation algorithms,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</a:rPr>
              <a:t>less still sophisticated statistical ones.”</a:t>
            </a:r>
            <a:endParaRPr lang="en-US" sz="1600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2E8286-9803-4692-A158-F7FF075E8166}"/>
              </a:ext>
            </a:extLst>
          </p:cNvPr>
          <p:cNvSpPr txBox="1"/>
          <p:nvPr/>
        </p:nvSpPr>
        <p:spPr>
          <a:xfrm>
            <a:off x="2033266" y="1120158"/>
            <a:ext cx="598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ova" panose="020B0504020202020204" pitchFamily="34" charset="0"/>
              </a:rPr>
              <a:t>Expert vs. Quantitative Models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115545-98BD-4584-A555-807E86E5BDE7}"/>
              </a:ext>
            </a:extLst>
          </p:cNvPr>
          <p:cNvGrpSpPr/>
          <p:nvPr/>
        </p:nvGrpSpPr>
        <p:grpSpPr>
          <a:xfrm>
            <a:off x="548641" y="548640"/>
            <a:ext cx="6766559" cy="1463040"/>
            <a:chOff x="548641" y="548640"/>
            <a:chExt cx="6766559" cy="14630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649984-8B1A-418A-B671-EBFAE47B5E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641" y="548640"/>
              <a:ext cx="1484625" cy="1463040"/>
              <a:chOff x="376728" y="2826663"/>
              <a:chExt cx="3498504" cy="3447641"/>
            </a:xfrm>
          </p:grpSpPr>
          <p:pic>
            <p:nvPicPr>
              <p:cNvPr id="30" name="Picture 29" descr="pdf logo.jpg">
                <a:extLst>
                  <a:ext uri="{FF2B5EF4-FFF2-40B4-BE49-F238E27FC236}">
                    <a16:creationId xmlns:a16="http://schemas.microsoft.com/office/drawing/2014/main" id="{DD4FFEA4-D75C-440B-82BD-7857D09B6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6828" t="24615" r="73144" b="50000"/>
              <a:stretch/>
            </p:blipFill>
            <p:spPr bwMode="auto">
              <a:xfrm>
                <a:off x="376728" y="2826663"/>
                <a:ext cx="3498504" cy="3447641"/>
              </a:xfrm>
              <a:prstGeom prst="rect">
                <a:avLst/>
              </a:prstGeom>
              <a:noFill/>
            </p:spPr>
          </p:pic>
          <p:pic>
            <p:nvPicPr>
              <p:cNvPr id="31" name="Picture 30" descr="pdf logo.jpg">
                <a:extLst>
                  <a:ext uri="{FF2B5EF4-FFF2-40B4-BE49-F238E27FC236}">
                    <a16:creationId xmlns:a16="http://schemas.microsoft.com/office/drawing/2014/main" id="{F65C43D8-E78E-496B-B487-13B88E9B29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21613" t="24899" r="73815" b="69219"/>
              <a:stretch/>
            </p:blipFill>
            <p:spPr bwMode="auto">
              <a:xfrm>
                <a:off x="1266496" y="3719431"/>
                <a:ext cx="798787" cy="798786"/>
              </a:xfrm>
              <a:prstGeom prst="rect">
                <a:avLst/>
              </a:prstGeom>
              <a:noFill/>
            </p:spPr>
          </p:pic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B92E150-C0E0-471B-9B6B-4CB240FBF810}"/>
                </a:ext>
              </a:extLst>
            </p:cNvPr>
            <p:cNvSpPr/>
            <p:nvPr/>
          </p:nvSpPr>
          <p:spPr>
            <a:xfrm>
              <a:off x="936141" y="941034"/>
              <a:ext cx="320040" cy="320040"/>
            </a:xfrm>
            <a:prstGeom prst="roundRect">
              <a:avLst>
                <a:gd name="adj" fmla="val 15991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0436DAE-E6EA-4268-ACC4-DF667DE6794A}"/>
                </a:ext>
              </a:extLst>
            </p:cNvPr>
            <p:cNvSpPr/>
            <p:nvPr/>
          </p:nvSpPr>
          <p:spPr>
            <a:xfrm>
              <a:off x="2103120" y="1097280"/>
              <a:ext cx="5212080" cy="182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0D4EF95-1A8F-4CD1-B708-F7B5BE3E066A}"/>
              </a:ext>
            </a:extLst>
          </p:cNvPr>
          <p:cNvSpPr txBox="1"/>
          <p:nvPr/>
        </p:nvSpPr>
        <p:spPr>
          <a:xfrm>
            <a:off x="1978517" y="430982"/>
            <a:ext cx="577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807AA7-FDD9-4932-9C8B-436367CAF39E}"/>
              </a:ext>
            </a:extLst>
          </p:cNvPr>
          <p:cNvSpPr/>
          <p:nvPr/>
        </p:nvSpPr>
        <p:spPr>
          <a:xfrm>
            <a:off x="890939" y="9036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ebdings" panose="05030102010509060703" pitchFamily="18" charset="2"/>
              </a:rPr>
              <a:t>x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06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>
            <a:extLst>
              <a:ext uri="{FF2B5EF4-FFF2-40B4-BE49-F238E27FC236}">
                <a16:creationId xmlns:a16="http://schemas.microsoft.com/office/drawing/2014/main" id="{238C0330-ED2F-4A38-BFEB-6262D248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70" y="2245729"/>
            <a:ext cx="11141242" cy="452330"/>
          </a:xfrm>
          <a:prstGeom prst="rect">
            <a:avLst/>
          </a:prstGeom>
          <a:solidFill>
            <a:srgbClr val="333399"/>
          </a:solidFill>
          <a:ln w="25400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square" tIns="91440" bIns="9144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Have you heard (or said) any of these?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AEAAC495-0640-4564-90B2-F23174D0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790" y="2790032"/>
            <a:ext cx="3305041" cy="572227"/>
          </a:xfrm>
          <a:prstGeom prst="wedgeRoundRectCallout">
            <a:avLst>
              <a:gd name="adj1" fmla="val 5325"/>
              <a:gd name="adj2" fmla="val 99360"/>
              <a:gd name="adj3" fmla="val 16667"/>
            </a:avLst>
          </a:prstGeom>
          <a:solidFill>
            <a:srgbClr val="FFFFFF"/>
          </a:solidFill>
          <a:ln w="12700">
            <a:solidFill>
              <a:srgbClr val="336699"/>
            </a:solidFill>
            <a:miter lim="800000"/>
            <a:headEnd/>
            <a:tailEnd/>
          </a:ln>
          <a:effectLst>
            <a:outerShdw dist="107763" dir="2700000" algn="ctr" rotWithShape="0">
              <a:srgbClr val="C1CEFF"/>
            </a:outerShdw>
          </a:effectLst>
        </p:spPr>
        <p:txBody>
          <a:bodyPr wrap="none" anchor="ctr"/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“We don’t have sufficient data…”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A8C016C8-C6A4-4554-8392-E028A76C7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58" y="3865121"/>
            <a:ext cx="4975111" cy="622658"/>
          </a:xfrm>
          <a:prstGeom prst="wedgeRoundRectCallout">
            <a:avLst>
              <a:gd name="adj1" fmla="val 4342"/>
              <a:gd name="adj2" fmla="val 76219"/>
              <a:gd name="adj3" fmla="val 16667"/>
            </a:avLst>
          </a:prstGeom>
          <a:solidFill>
            <a:srgbClr val="FFFFFF"/>
          </a:solidFill>
          <a:ln w="12700">
            <a:solidFill>
              <a:srgbClr val="336699"/>
            </a:solidFill>
            <a:miter lim="800000"/>
            <a:headEnd/>
            <a:tailEnd/>
          </a:ln>
          <a:effectLst>
            <a:outerShdw dist="107763" dir="2700000" algn="ctr" rotWithShape="0">
              <a:srgbClr val="C1CEFF"/>
            </a:outerShdw>
          </a:effectLst>
        </p:spPr>
        <p:txBody>
          <a:bodyPr wrap="none" anchor="ctr"/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“Each situation is too unique and complex to</a:t>
            </a:r>
          </a:p>
          <a:p>
            <a:pPr algn="ctr"/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 apply scientific analysis of historical data...”</a:t>
            </a: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15CB3CA9-23D4-4F1D-8432-09121D30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94" y="2863516"/>
            <a:ext cx="4233500" cy="816737"/>
          </a:xfrm>
          <a:prstGeom prst="wedgeRoundRectCallout">
            <a:avLst>
              <a:gd name="adj1" fmla="val -40102"/>
              <a:gd name="adj2" fmla="val 66667"/>
              <a:gd name="adj3" fmla="val 16667"/>
            </a:avLst>
          </a:prstGeom>
          <a:solidFill>
            <a:srgbClr val="FFFFFF"/>
          </a:solidFill>
          <a:ln w="12700">
            <a:solidFill>
              <a:srgbClr val="336699"/>
            </a:solidFill>
            <a:miter lim="800000"/>
            <a:headEnd/>
            <a:tailEnd/>
          </a:ln>
          <a:effectLst>
            <a:outerShdw dist="107763" dir="2700000" algn="ctr" rotWithShape="0">
              <a:srgbClr val="C1CEFF"/>
            </a:outerShdw>
          </a:effectLst>
        </p:spPr>
        <p:txBody>
          <a:bodyPr wrap="none" anchor="ctr"/>
          <a:lstStyle/>
          <a:p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“There is too much error and bias in the data </a:t>
            </a:r>
          </a:p>
          <a:p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for it to be worth the effort to gather it...”</a:t>
            </a: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84082B2F-B71D-49FE-9DE8-0C8C3163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737" y="3899596"/>
            <a:ext cx="4122757" cy="763323"/>
          </a:xfrm>
          <a:prstGeom prst="wedgeRoundRectCallout">
            <a:avLst>
              <a:gd name="adj1" fmla="val -32637"/>
              <a:gd name="adj2" fmla="val 86334"/>
              <a:gd name="adj3" fmla="val 16667"/>
            </a:avLst>
          </a:prstGeom>
          <a:solidFill>
            <a:srgbClr val="FFFFFF"/>
          </a:solidFill>
          <a:ln w="12700">
            <a:solidFill>
              <a:srgbClr val="336699"/>
            </a:solidFill>
            <a:miter lim="800000"/>
            <a:headEnd/>
            <a:tailEnd/>
          </a:ln>
          <a:effectLst>
            <a:outerShdw dist="107763" dir="2700000" algn="ctr" rotWithShape="0">
              <a:srgbClr val="C1CEFF"/>
            </a:outerShdw>
          </a:effectLst>
        </p:spPr>
        <p:txBody>
          <a:bodyPr wrap="none" anchor="ctr"/>
          <a:lstStyle/>
          <a:p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“There are so many factors affecting this;</a:t>
            </a:r>
          </a:p>
          <a:p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this measurement alone tells us nothing...”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7B547FDB-DCF9-40F5-AA41-706FFFE6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84" y="5044216"/>
            <a:ext cx="11141242" cy="436933"/>
          </a:xfrm>
          <a:prstGeom prst="rect">
            <a:avLst/>
          </a:prstGeom>
          <a:solidFill>
            <a:srgbClr val="333399"/>
          </a:solidFill>
          <a:ln w="25400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square" tIns="91440" bIns="9144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The implied (and unjustified) conclusion from each of these is….</a:t>
            </a:r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FCFD78FA-749C-4AA3-9A7D-1E04C4FBC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464" y="5653815"/>
            <a:ext cx="7633813" cy="446195"/>
          </a:xfrm>
          <a:prstGeom prst="wedgeRoundRectCallout">
            <a:avLst>
              <a:gd name="adj1" fmla="val 6027"/>
              <a:gd name="adj2" fmla="val 93608"/>
              <a:gd name="adj3" fmla="val 16667"/>
            </a:avLst>
          </a:prstGeom>
          <a:solidFill>
            <a:srgbClr val="FFFFFF"/>
          </a:solidFill>
          <a:ln w="12700">
            <a:solidFill>
              <a:srgbClr val="336699"/>
            </a:solidFill>
            <a:miter lim="800000"/>
            <a:headEnd/>
            <a:tailEnd/>
          </a:ln>
          <a:effectLst>
            <a:outerShdw dist="107763" dir="2700000" algn="ctr" rotWithShape="0">
              <a:srgbClr val="C1CEFF"/>
            </a:outerShdw>
          </a:effectLst>
        </p:spPr>
        <p:txBody>
          <a:bodyPr wrap="none" anchor="ctr"/>
          <a:lstStyle/>
          <a:p>
            <a:pPr algn="ctr"/>
            <a:r>
              <a:rPr lang="en-US" sz="1600" kern="0" dirty="0">
                <a:solidFill>
                  <a:sysClr val="windowText" lastClr="000000"/>
                </a:solidFill>
                <a:latin typeface="Arial"/>
              </a:rPr>
              <a:t>“…therefore we are better off relying on our experience.”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F43F1-AA0F-4503-822C-BAF67EFDE3ED}"/>
              </a:ext>
            </a:extLst>
          </p:cNvPr>
          <p:cNvSpPr txBox="1"/>
          <p:nvPr/>
        </p:nvSpPr>
        <p:spPr>
          <a:xfrm>
            <a:off x="2033266" y="1120158"/>
            <a:ext cx="8863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ova" panose="020B0504020202020204" pitchFamily="34" charset="0"/>
              </a:rPr>
              <a:t>Why Don’t We Use More Quantitative Methods?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97ABBD-1BEC-4BFD-9021-6E9A54DACF1A}"/>
              </a:ext>
            </a:extLst>
          </p:cNvPr>
          <p:cNvGrpSpPr/>
          <p:nvPr/>
        </p:nvGrpSpPr>
        <p:grpSpPr>
          <a:xfrm>
            <a:off x="548641" y="548640"/>
            <a:ext cx="6766559" cy="1463040"/>
            <a:chOff x="548641" y="548640"/>
            <a:chExt cx="6766559" cy="14630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4592E6D-ADC2-4640-B73A-E837BB8147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641" y="548640"/>
              <a:ext cx="1484625" cy="1463040"/>
              <a:chOff x="376728" y="2826663"/>
              <a:chExt cx="3498504" cy="3447641"/>
            </a:xfrm>
          </p:grpSpPr>
          <p:pic>
            <p:nvPicPr>
              <p:cNvPr id="30" name="Picture 29" descr="pdf logo.jpg">
                <a:extLst>
                  <a:ext uri="{FF2B5EF4-FFF2-40B4-BE49-F238E27FC236}">
                    <a16:creationId xmlns:a16="http://schemas.microsoft.com/office/drawing/2014/main" id="{63515872-B974-4DEE-83E1-0258C86B1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828" t="24615" r="73144" b="50000"/>
              <a:stretch/>
            </p:blipFill>
            <p:spPr bwMode="auto">
              <a:xfrm>
                <a:off x="376728" y="2826663"/>
                <a:ext cx="3498504" cy="3447641"/>
              </a:xfrm>
              <a:prstGeom prst="rect">
                <a:avLst/>
              </a:prstGeom>
              <a:noFill/>
            </p:spPr>
          </p:pic>
          <p:pic>
            <p:nvPicPr>
              <p:cNvPr id="31" name="Picture 30" descr="pdf logo.jpg">
                <a:extLst>
                  <a:ext uri="{FF2B5EF4-FFF2-40B4-BE49-F238E27FC236}">
                    <a16:creationId xmlns:a16="http://schemas.microsoft.com/office/drawing/2014/main" id="{313D5CD9-3B76-455A-BAAC-66D7D4828C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1613" t="24899" r="73815" b="69219"/>
              <a:stretch/>
            </p:blipFill>
            <p:spPr bwMode="auto">
              <a:xfrm>
                <a:off x="1266496" y="3719431"/>
                <a:ext cx="798787" cy="798786"/>
              </a:xfrm>
              <a:prstGeom prst="rect">
                <a:avLst/>
              </a:prstGeom>
              <a:noFill/>
            </p:spPr>
          </p:pic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B801A76-B7EB-4A40-94CA-ADC8CFA2091A}"/>
                </a:ext>
              </a:extLst>
            </p:cNvPr>
            <p:cNvSpPr/>
            <p:nvPr/>
          </p:nvSpPr>
          <p:spPr>
            <a:xfrm>
              <a:off x="936141" y="941034"/>
              <a:ext cx="320040" cy="320040"/>
            </a:xfrm>
            <a:prstGeom prst="roundRect">
              <a:avLst>
                <a:gd name="adj" fmla="val 15991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5CE48D-CDAB-4C4F-B75F-AC4C6D432AE4}"/>
                </a:ext>
              </a:extLst>
            </p:cNvPr>
            <p:cNvSpPr/>
            <p:nvPr/>
          </p:nvSpPr>
          <p:spPr>
            <a:xfrm>
              <a:off x="2103120" y="1097280"/>
              <a:ext cx="5212080" cy="182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B371501-94CB-41DF-AD45-C331A519C90F}"/>
              </a:ext>
            </a:extLst>
          </p:cNvPr>
          <p:cNvSpPr txBox="1"/>
          <p:nvPr/>
        </p:nvSpPr>
        <p:spPr>
          <a:xfrm>
            <a:off x="1978517" y="430982"/>
            <a:ext cx="577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FC7AD1-9FF2-457D-8137-D7FE4C701ED1}"/>
              </a:ext>
            </a:extLst>
          </p:cNvPr>
          <p:cNvSpPr/>
          <p:nvPr/>
        </p:nvSpPr>
        <p:spPr>
          <a:xfrm>
            <a:off x="890939" y="9036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ebdings" panose="05030102010509060703" pitchFamily="18" charset="2"/>
              </a:rPr>
              <a:t>x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67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9F84F8-84CE-4B53-B7E4-5B57DA367FB7}"/>
              </a:ext>
            </a:extLst>
          </p:cNvPr>
          <p:cNvSpPr txBox="1">
            <a:spLocks/>
          </p:cNvSpPr>
          <p:nvPr/>
        </p:nvSpPr>
        <p:spPr>
          <a:xfrm>
            <a:off x="926430" y="2214835"/>
            <a:ext cx="4006517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is a double standard when evaluating algorithms vs. human experts.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shows that even when algorithms perform better than a human expert overall, people penalize the algorithm for an error more than the human.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9F23F2-80B0-4762-8193-F3EE01B3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61" y="2160457"/>
            <a:ext cx="5000017" cy="241847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CFF7DB-0934-4252-818B-C43E744E7C2B}"/>
              </a:ext>
            </a:extLst>
          </p:cNvPr>
          <p:cNvGrpSpPr/>
          <p:nvPr/>
        </p:nvGrpSpPr>
        <p:grpSpPr>
          <a:xfrm>
            <a:off x="1376097" y="4784856"/>
            <a:ext cx="8946999" cy="1743118"/>
            <a:chOff x="750456" y="4150167"/>
            <a:chExt cx="7971632" cy="1743118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328697A2-31B6-4575-9D8F-DC089D8523B2}"/>
                </a:ext>
              </a:extLst>
            </p:cNvPr>
            <p:cNvSpPr txBox="1">
              <a:spLocks/>
            </p:cNvSpPr>
            <p:nvPr/>
          </p:nvSpPr>
          <p:spPr>
            <a:xfrm>
              <a:off x="4305536" y="4381022"/>
              <a:ext cx="4416552" cy="15122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0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6286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1"/>
                  </a:solidFill>
                  <a:latin typeface="+mn-lt"/>
                </a:defRPr>
              </a:lvl4pPr>
              <a:lvl5pPr marL="10858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400" kern="0" dirty="0">
                  <a:solidFill>
                    <a:srgbClr val="000000"/>
                  </a:solidFill>
                  <a:latin typeface="Arial"/>
                </a:rPr>
                <a:t>Don’t make the classic “Beat the Bear” fallacy.</a:t>
              </a:r>
            </a:p>
            <a:p>
              <a:pPr marL="0" indent="0">
                <a:buFontTx/>
                <a:buNone/>
              </a:pPr>
              <a:r>
                <a:rPr lang="en-US" sz="2400" i="1" kern="0" dirty="0">
                  <a:solidFill>
                    <a:srgbClr val="000000"/>
                  </a:solidFill>
                  <a:latin typeface="Arial"/>
                </a:rPr>
                <a:t>	</a:t>
              </a:r>
              <a:r>
                <a:rPr lang="en-US" sz="2400" i="1" kern="0" dirty="0" err="1">
                  <a:solidFill>
                    <a:srgbClr val="000000"/>
                  </a:solidFill>
                  <a:latin typeface="Arial"/>
                </a:rPr>
                <a:t>Exsupero</a:t>
              </a:r>
              <a:r>
                <a:rPr lang="en-US" sz="2400" i="1" kern="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400" i="1" kern="0" dirty="0" err="1">
                  <a:solidFill>
                    <a:srgbClr val="000000"/>
                  </a:solidFill>
                  <a:latin typeface="Arial"/>
                </a:rPr>
                <a:t>Ursus</a:t>
              </a:r>
              <a:endParaRPr lang="en-US" sz="2400" i="1" kern="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" name="Picture 2" descr="http://i.huffpost.com/gen/794123/thumbs/o-BANFF-GRIZZLY-BEAR-ATTACK-facebook.jpg">
              <a:extLst>
                <a:ext uri="{FF2B5EF4-FFF2-40B4-BE49-F238E27FC236}">
                  <a16:creationId xmlns:a16="http://schemas.microsoft.com/office/drawing/2014/main" id="{52639F63-3BE6-4213-85B2-1F42CF7E9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56" y="4150167"/>
              <a:ext cx="2568297" cy="171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4887E76-41F7-4B0A-A280-4F6E76D5C633}"/>
              </a:ext>
            </a:extLst>
          </p:cNvPr>
          <p:cNvSpPr txBox="1"/>
          <p:nvPr/>
        </p:nvSpPr>
        <p:spPr>
          <a:xfrm>
            <a:off x="2033266" y="1120158"/>
            <a:ext cx="482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ova" panose="020B0504020202020204" pitchFamily="34" charset="0"/>
              </a:rPr>
              <a:t>Aversion to Algorithms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0DAF57-51D3-4207-BC75-89338A179FE4}"/>
              </a:ext>
            </a:extLst>
          </p:cNvPr>
          <p:cNvGrpSpPr/>
          <p:nvPr/>
        </p:nvGrpSpPr>
        <p:grpSpPr>
          <a:xfrm>
            <a:off x="548641" y="548640"/>
            <a:ext cx="6766559" cy="1463040"/>
            <a:chOff x="548641" y="548640"/>
            <a:chExt cx="6766559" cy="14630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795FEA1-C97F-41F2-9231-037C2E0814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641" y="548640"/>
              <a:ext cx="1484625" cy="1463040"/>
              <a:chOff x="376728" y="2826663"/>
              <a:chExt cx="3498504" cy="3447641"/>
            </a:xfrm>
          </p:grpSpPr>
          <p:pic>
            <p:nvPicPr>
              <p:cNvPr id="27" name="Picture 26" descr="pdf logo.jpg">
                <a:extLst>
                  <a:ext uri="{FF2B5EF4-FFF2-40B4-BE49-F238E27FC236}">
                    <a16:creationId xmlns:a16="http://schemas.microsoft.com/office/drawing/2014/main" id="{C8FC2B9F-1317-4D85-87F7-3DAAA8EB5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6828" t="24615" r="73144" b="50000"/>
              <a:stretch/>
            </p:blipFill>
            <p:spPr bwMode="auto">
              <a:xfrm>
                <a:off x="376728" y="2826663"/>
                <a:ext cx="3498504" cy="3447641"/>
              </a:xfrm>
              <a:prstGeom prst="rect">
                <a:avLst/>
              </a:prstGeom>
              <a:noFill/>
            </p:spPr>
          </p:pic>
          <p:pic>
            <p:nvPicPr>
              <p:cNvPr id="28" name="Picture 27" descr="pdf logo.jpg">
                <a:extLst>
                  <a:ext uri="{FF2B5EF4-FFF2-40B4-BE49-F238E27FC236}">
                    <a16:creationId xmlns:a16="http://schemas.microsoft.com/office/drawing/2014/main" id="{60FCF424-D82A-4546-ADDF-7F2B2470C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21613" t="24899" r="73815" b="69219"/>
              <a:stretch/>
            </p:blipFill>
            <p:spPr bwMode="auto">
              <a:xfrm>
                <a:off x="1266496" y="3719431"/>
                <a:ext cx="798787" cy="79878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6F8FE8F-1E30-49C6-873C-8526FC0F21BD}"/>
                </a:ext>
              </a:extLst>
            </p:cNvPr>
            <p:cNvSpPr/>
            <p:nvPr/>
          </p:nvSpPr>
          <p:spPr>
            <a:xfrm>
              <a:off x="936141" y="941034"/>
              <a:ext cx="320040" cy="320040"/>
            </a:xfrm>
            <a:prstGeom prst="roundRect">
              <a:avLst>
                <a:gd name="adj" fmla="val 15991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511A07-25EA-4A53-A28C-86E2DCB5550A}"/>
                </a:ext>
              </a:extLst>
            </p:cNvPr>
            <p:cNvSpPr/>
            <p:nvPr/>
          </p:nvSpPr>
          <p:spPr>
            <a:xfrm>
              <a:off x="2103120" y="1097280"/>
              <a:ext cx="5212080" cy="182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3EF2073-87A0-4487-AD5A-B12EE52D87AC}"/>
              </a:ext>
            </a:extLst>
          </p:cNvPr>
          <p:cNvSpPr txBox="1"/>
          <p:nvPr/>
        </p:nvSpPr>
        <p:spPr>
          <a:xfrm>
            <a:off x="1978517" y="430982"/>
            <a:ext cx="577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0F8963-B507-4F72-955B-10435C53E089}"/>
              </a:ext>
            </a:extLst>
          </p:cNvPr>
          <p:cNvSpPr/>
          <p:nvPr/>
        </p:nvSpPr>
        <p:spPr>
          <a:xfrm>
            <a:off x="890939" y="9036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ebdings" panose="05030102010509060703" pitchFamily="18" charset="2"/>
              </a:rPr>
              <a:t>x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71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EA5DC64-D5FB-4B6E-9D2B-49A2D3394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"/>
          <a:stretch/>
        </p:blipFill>
        <p:spPr>
          <a:xfrm>
            <a:off x="1407695" y="2137612"/>
            <a:ext cx="9144000" cy="27431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8CBE66-CB7B-4D2E-96E3-E24B380AB81B}"/>
              </a:ext>
            </a:extLst>
          </p:cNvPr>
          <p:cNvSpPr/>
          <p:nvPr/>
        </p:nvSpPr>
        <p:spPr>
          <a:xfrm>
            <a:off x="1648327" y="513484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Applied Information Economics was developed to address these issues.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7B2BB4-79FC-4371-A24B-A125CE15BA1D}"/>
              </a:ext>
            </a:extLst>
          </p:cNvPr>
          <p:cNvSpPr txBox="1"/>
          <p:nvPr/>
        </p:nvSpPr>
        <p:spPr>
          <a:xfrm>
            <a:off x="2033266" y="1120158"/>
            <a:ext cx="582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 and The Solution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D08121-C0BA-4687-A648-C97A662486A7}"/>
              </a:ext>
            </a:extLst>
          </p:cNvPr>
          <p:cNvGrpSpPr/>
          <p:nvPr/>
        </p:nvGrpSpPr>
        <p:grpSpPr>
          <a:xfrm>
            <a:off x="548641" y="548640"/>
            <a:ext cx="6766559" cy="1463040"/>
            <a:chOff x="548641" y="548640"/>
            <a:chExt cx="6766559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C4445AA-0967-4AA5-9867-1A11B0D74A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641" y="548640"/>
              <a:ext cx="1484625" cy="1463040"/>
              <a:chOff x="376728" y="2826663"/>
              <a:chExt cx="3498504" cy="3447641"/>
            </a:xfrm>
          </p:grpSpPr>
          <p:pic>
            <p:nvPicPr>
              <p:cNvPr id="24" name="Picture 23" descr="pdf logo.jpg">
                <a:extLst>
                  <a:ext uri="{FF2B5EF4-FFF2-40B4-BE49-F238E27FC236}">
                    <a16:creationId xmlns:a16="http://schemas.microsoft.com/office/drawing/2014/main" id="{1E132A77-763B-453E-8EB3-894982B34D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6828" t="24615" r="73144" b="50000"/>
              <a:stretch/>
            </p:blipFill>
            <p:spPr bwMode="auto">
              <a:xfrm>
                <a:off x="376728" y="2826663"/>
                <a:ext cx="3498504" cy="3447641"/>
              </a:xfrm>
              <a:prstGeom prst="rect">
                <a:avLst/>
              </a:prstGeom>
              <a:noFill/>
            </p:spPr>
          </p:pic>
          <p:pic>
            <p:nvPicPr>
              <p:cNvPr id="25" name="Picture 24" descr="pdf logo.jpg">
                <a:extLst>
                  <a:ext uri="{FF2B5EF4-FFF2-40B4-BE49-F238E27FC236}">
                    <a16:creationId xmlns:a16="http://schemas.microsoft.com/office/drawing/2014/main" id="{CB98FE51-8A43-46B0-8A6B-F231EB72B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21613" t="24899" r="73815" b="69219"/>
              <a:stretch/>
            </p:blipFill>
            <p:spPr bwMode="auto">
              <a:xfrm>
                <a:off x="1266496" y="3719431"/>
                <a:ext cx="798787" cy="798786"/>
              </a:xfrm>
              <a:prstGeom prst="rect">
                <a:avLst/>
              </a:prstGeom>
              <a:noFill/>
            </p:spPr>
          </p:pic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D8A94DD-34F8-48DD-B726-1E417D6A3CEA}"/>
                </a:ext>
              </a:extLst>
            </p:cNvPr>
            <p:cNvSpPr/>
            <p:nvPr/>
          </p:nvSpPr>
          <p:spPr>
            <a:xfrm>
              <a:off x="936141" y="941034"/>
              <a:ext cx="320040" cy="320040"/>
            </a:xfrm>
            <a:prstGeom prst="roundRect">
              <a:avLst>
                <a:gd name="adj" fmla="val 15991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3C2A0A-1133-4C55-AE7E-E1593406B9D0}"/>
                </a:ext>
              </a:extLst>
            </p:cNvPr>
            <p:cNvSpPr/>
            <p:nvPr/>
          </p:nvSpPr>
          <p:spPr>
            <a:xfrm>
              <a:off x="2103120" y="1097280"/>
              <a:ext cx="5212080" cy="182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D8B1DF8-C497-463F-8B4E-EA8E7BEA1822}"/>
              </a:ext>
            </a:extLst>
          </p:cNvPr>
          <p:cNvSpPr txBox="1"/>
          <p:nvPr/>
        </p:nvSpPr>
        <p:spPr>
          <a:xfrm>
            <a:off x="1978517" y="430982"/>
            <a:ext cx="577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713130-1370-4357-A9CA-B14BF7716F1E}"/>
              </a:ext>
            </a:extLst>
          </p:cNvPr>
          <p:cNvSpPr/>
          <p:nvPr/>
        </p:nvSpPr>
        <p:spPr>
          <a:xfrm>
            <a:off x="890939" y="9036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ebdings" panose="05030102010509060703" pitchFamily="18" charset="2"/>
              </a:rPr>
              <a:t>x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59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60C78A-788D-467D-BBFD-C4282D9B758E}"/>
              </a:ext>
            </a:extLst>
          </p:cNvPr>
          <p:cNvSpPr txBox="1">
            <a:spLocks/>
          </p:cNvSpPr>
          <p:nvPr/>
        </p:nvSpPr>
        <p:spPr>
          <a:xfrm>
            <a:off x="2598821" y="2145632"/>
            <a:ext cx="6316579" cy="352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take Quiz 2 before continuing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7B695-CC2E-4105-AA08-A780B9510F11}"/>
              </a:ext>
            </a:extLst>
          </p:cNvPr>
          <p:cNvSpPr txBox="1"/>
          <p:nvPr/>
        </p:nvSpPr>
        <p:spPr>
          <a:xfrm>
            <a:off x="2033266" y="1120158"/>
            <a:ext cx="4823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ova" panose="020B0504020202020204" pitchFamily="34" charset="0"/>
              </a:rPr>
              <a:t>End of Part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133E0-C491-424F-9EE1-92882C4EEFEA}"/>
              </a:ext>
            </a:extLst>
          </p:cNvPr>
          <p:cNvGrpSpPr/>
          <p:nvPr/>
        </p:nvGrpSpPr>
        <p:grpSpPr>
          <a:xfrm>
            <a:off x="548641" y="548640"/>
            <a:ext cx="6766559" cy="1463040"/>
            <a:chOff x="548641" y="548640"/>
            <a:chExt cx="6766559" cy="14630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3486CE-68C2-4C13-9698-50FD7FF2D0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8641" y="548640"/>
              <a:ext cx="1484625" cy="1463040"/>
              <a:chOff x="376728" y="2826663"/>
              <a:chExt cx="3498504" cy="3447641"/>
            </a:xfrm>
          </p:grpSpPr>
          <p:pic>
            <p:nvPicPr>
              <p:cNvPr id="23" name="Picture 22" descr="pdf logo.jpg">
                <a:extLst>
                  <a:ext uri="{FF2B5EF4-FFF2-40B4-BE49-F238E27FC236}">
                    <a16:creationId xmlns:a16="http://schemas.microsoft.com/office/drawing/2014/main" id="{0A9D13CE-C9C0-4DA0-8A3A-34DF64A263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828" t="24615" r="73144" b="50000"/>
              <a:stretch/>
            </p:blipFill>
            <p:spPr bwMode="auto">
              <a:xfrm>
                <a:off x="376728" y="2826663"/>
                <a:ext cx="3498504" cy="3447641"/>
              </a:xfrm>
              <a:prstGeom prst="rect">
                <a:avLst/>
              </a:prstGeom>
              <a:noFill/>
            </p:spPr>
          </p:pic>
          <p:pic>
            <p:nvPicPr>
              <p:cNvPr id="24" name="Picture 23" descr="pdf logo.jpg">
                <a:extLst>
                  <a:ext uri="{FF2B5EF4-FFF2-40B4-BE49-F238E27FC236}">
                    <a16:creationId xmlns:a16="http://schemas.microsoft.com/office/drawing/2014/main" id="{8FE982AF-8E51-4A89-8D41-4EBEEDC32A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1613" t="24899" r="73815" b="69219"/>
              <a:stretch/>
            </p:blipFill>
            <p:spPr bwMode="auto">
              <a:xfrm>
                <a:off x="1266496" y="3719431"/>
                <a:ext cx="798787" cy="798786"/>
              </a:xfrm>
              <a:prstGeom prst="rect">
                <a:avLst/>
              </a:prstGeom>
              <a:noFill/>
            </p:spPr>
          </p:pic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4F32CF2-08C9-4091-9028-5A7B42F7E428}"/>
                </a:ext>
              </a:extLst>
            </p:cNvPr>
            <p:cNvSpPr/>
            <p:nvPr/>
          </p:nvSpPr>
          <p:spPr>
            <a:xfrm>
              <a:off x="936141" y="941034"/>
              <a:ext cx="320040" cy="320040"/>
            </a:xfrm>
            <a:prstGeom prst="roundRect">
              <a:avLst>
                <a:gd name="adj" fmla="val 15991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492E75-BA52-4101-99E8-EC612B3A1DFC}"/>
                </a:ext>
              </a:extLst>
            </p:cNvPr>
            <p:cNvSpPr/>
            <p:nvPr/>
          </p:nvSpPr>
          <p:spPr>
            <a:xfrm>
              <a:off x="2103120" y="1097280"/>
              <a:ext cx="5212080" cy="182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79A469-21A1-4DCF-BCE5-E646901F1EAB}"/>
              </a:ext>
            </a:extLst>
          </p:cNvPr>
          <p:cNvSpPr txBox="1"/>
          <p:nvPr/>
        </p:nvSpPr>
        <p:spPr>
          <a:xfrm>
            <a:off x="1978517" y="430982"/>
            <a:ext cx="577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Nova" panose="020B0504020202020204" pitchFamily="34" charset="0"/>
              </a:rPr>
              <a:t>The Problem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B701F6-D9A8-434B-B402-B45E0C9E78D3}"/>
              </a:ext>
            </a:extLst>
          </p:cNvPr>
          <p:cNvSpPr/>
          <p:nvPr/>
        </p:nvSpPr>
        <p:spPr>
          <a:xfrm>
            <a:off x="890939" y="9036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ebdings" panose="05030102010509060703" pitchFamily="18" charset="2"/>
              </a:rPr>
              <a:t>x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8977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413</Words>
  <Application>Microsoft Office PowerPoint</Application>
  <PresentationFormat>Widescreen</PresentationFormat>
  <Paragraphs>61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Hubbard</dc:creator>
  <cp:lastModifiedBy>andrew adams</cp:lastModifiedBy>
  <cp:revision>27</cp:revision>
  <dcterms:created xsi:type="dcterms:W3CDTF">2020-01-22T04:47:56Z</dcterms:created>
  <dcterms:modified xsi:type="dcterms:W3CDTF">2020-01-24T21:13:51Z</dcterms:modified>
</cp:coreProperties>
</file>